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2" r:id="rId1"/>
  </p:sldMasterIdLst>
  <p:notesMasterIdLst>
    <p:notesMasterId r:id="rId30"/>
  </p:notesMasterIdLst>
  <p:sldIdLst>
    <p:sldId id="256" r:id="rId2"/>
    <p:sldId id="277" r:id="rId3"/>
    <p:sldId id="280" r:id="rId4"/>
    <p:sldId id="281" r:id="rId5"/>
    <p:sldId id="282" r:id="rId6"/>
    <p:sldId id="283" r:id="rId7"/>
    <p:sldId id="284" r:id="rId8"/>
    <p:sldId id="285" r:id="rId9"/>
    <p:sldId id="261" r:id="rId10"/>
    <p:sldId id="263" r:id="rId11"/>
    <p:sldId id="264" r:id="rId12"/>
    <p:sldId id="287" r:id="rId13"/>
    <p:sldId id="288" r:id="rId14"/>
    <p:sldId id="265" r:id="rId15"/>
    <p:sldId id="266" r:id="rId16"/>
    <p:sldId id="269" r:id="rId17"/>
    <p:sldId id="286" r:id="rId18"/>
    <p:sldId id="289" r:id="rId19"/>
    <p:sldId id="291" r:id="rId20"/>
    <p:sldId id="272" r:id="rId21"/>
    <p:sldId id="274" r:id="rId22"/>
    <p:sldId id="275" r:id="rId23"/>
    <p:sldId id="276" r:id="rId24"/>
    <p:sldId id="294" r:id="rId25"/>
    <p:sldId id="295" r:id="rId26"/>
    <p:sldId id="290" r:id="rId27"/>
    <p:sldId id="292" r:id="rId28"/>
    <p:sldId id="293" r:id="rId29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8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34B0C-7025-4D32-8639-A82891C40A23}" type="datetimeFigureOut">
              <a:rPr lang="ru-RU" smtClean="0"/>
              <a:pPr/>
              <a:t>11.01.2024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6590E-C664-4542-B0B1-DE06C708F1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5648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590E-C664-4542-B0B1-DE06C708F18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8010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6590E-C664-4542-B0B1-DE06C708F18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6710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530368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40046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2358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89433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683257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1965474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89362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886558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2F5496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9DDC"/>
                </a:solidFill>
                <a:latin typeface="Corbel"/>
                <a:cs typeface="Corbel"/>
              </a:defRPr>
            </a:lvl1pPr>
          </a:lstStyle>
          <a:p>
            <a:pPr marL="12700">
              <a:lnSpc>
                <a:spcPts val="1230"/>
              </a:lnSpc>
            </a:pPr>
            <a:r>
              <a:rPr dirty="0"/>
              <a:t>/</a:t>
            </a:r>
            <a:r>
              <a:rPr spc="-50" dirty="0"/>
              <a:t> </a:t>
            </a:r>
            <a:fld id="{81D60167-4931-47E6-BA6A-407CBD079E47}" type="slidenum">
              <a:rPr dirty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897388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9DDC"/>
                </a:solidFill>
                <a:latin typeface="Corbel"/>
                <a:cs typeface="Corbel"/>
              </a:defRPr>
            </a:lvl1pPr>
          </a:lstStyle>
          <a:p>
            <a:pPr marL="12700">
              <a:lnSpc>
                <a:spcPts val="1230"/>
              </a:lnSpc>
            </a:pPr>
            <a:r>
              <a:rPr dirty="0"/>
              <a:t>/</a:t>
            </a:r>
            <a:r>
              <a:rPr spc="-50" dirty="0"/>
              <a:t> </a:t>
            </a:r>
            <a:fld id="{81D60167-4931-47E6-BA6A-407CBD079E47}" type="slidenum">
              <a:rPr dirty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1230628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8257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993104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1495702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026991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1120218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4288072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34474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686600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12700">
              <a:lnSpc>
                <a:spcPts val="1230"/>
              </a:lnSpc>
            </a:pPr>
            <a:r>
              <a:rPr lang="ru-RU" smtClean="0"/>
              <a:t>/</a:t>
            </a:r>
            <a:r>
              <a:rPr lang="ru-RU" spc="-50" smtClean="0"/>
              <a:t> </a:t>
            </a:r>
            <a:fld id="{81D60167-4931-47E6-BA6A-407CBD079E47}" type="slidenum">
              <a:rPr smtClean="0"/>
              <a:pPr marL="12700">
                <a:lnSpc>
                  <a:spcPts val="123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354527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94222" y="26895"/>
            <a:ext cx="3879849" cy="6857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03275" y="6416673"/>
            <a:ext cx="4128770" cy="0"/>
          </a:xfrm>
          <a:custGeom>
            <a:avLst/>
            <a:gdLst/>
            <a:ahLst/>
            <a:cxnLst/>
            <a:rect l="l" t="t" r="r" b="b"/>
            <a:pathLst>
              <a:path w="4128770">
                <a:moveTo>
                  <a:pt x="0" y="0"/>
                </a:moveTo>
                <a:lnTo>
                  <a:pt x="4128488" y="0"/>
                </a:lnTo>
              </a:path>
            </a:pathLst>
          </a:custGeom>
          <a:ln w="57149">
            <a:solidFill>
              <a:srgbClr val="009D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000" y="685800"/>
            <a:ext cx="7562215" cy="2288447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5"/>
              </a:spcBef>
            </a:pPr>
            <a:r>
              <a:rPr sz="4000" spc="-10" dirty="0"/>
              <a:t>Приёмы визуализации </a:t>
            </a:r>
            <a:r>
              <a:rPr sz="4000" spc="-5" dirty="0"/>
              <a:t> </a:t>
            </a:r>
            <a:r>
              <a:rPr sz="4000" spc="-10" dirty="0" err="1"/>
              <a:t>информации</a:t>
            </a:r>
            <a:r>
              <a:rPr sz="4000" spc="-35" dirty="0"/>
              <a:t> </a:t>
            </a:r>
            <a:r>
              <a:rPr lang="ru-RU" sz="4000" spc="-35" dirty="0" smtClean="0"/>
              <a:t>учащимися </a:t>
            </a:r>
            <a:r>
              <a:rPr sz="4000" spc="-5" dirty="0" err="1" smtClean="0"/>
              <a:t>на</a:t>
            </a:r>
            <a:r>
              <a:rPr sz="4000" spc="-30" dirty="0" smtClean="0"/>
              <a:t> </a:t>
            </a:r>
            <a:r>
              <a:rPr sz="4000" spc="-10" dirty="0" err="1"/>
              <a:t>уроках</a:t>
            </a:r>
            <a:r>
              <a:rPr sz="4000" spc="-35" dirty="0"/>
              <a:t> </a:t>
            </a:r>
            <a:r>
              <a:rPr sz="4000" spc="-15" dirty="0" err="1" smtClean="0"/>
              <a:t>биологии</a:t>
            </a:r>
            <a:r>
              <a:rPr lang="ru-RU" sz="4000" spc="-15" dirty="0" smtClean="0"/>
              <a:t>, как элемент проектной деятельности</a:t>
            </a:r>
            <a:endParaRPr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200"/>
          <a:stretch/>
        </p:blipFill>
        <p:spPr>
          <a:xfrm>
            <a:off x="6553200" y="2974247"/>
            <a:ext cx="5379572" cy="37793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309522" y="5429264"/>
            <a:ext cx="5429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Гаджимустафаева</a:t>
            </a:r>
            <a:r>
              <a:rPr lang="ru-RU" dirty="0" smtClean="0"/>
              <a:t> Т.Ш., учитель биологии и химии</a:t>
            </a:r>
          </a:p>
          <a:p>
            <a:r>
              <a:rPr lang="ru-RU" dirty="0" smtClean="0"/>
              <a:t>МАОУ СОШ №7 </a:t>
            </a:r>
            <a:r>
              <a:rPr lang="ru-RU" dirty="0" err="1" smtClean="0"/>
              <a:t>г.Когалыма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29317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Визуализация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519953" y="1407161"/>
            <a:ext cx="9157447" cy="39780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2B5C"/>
                </a:solidFill>
                <a:latin typeface="Corbel"/>
                <a:cs typeface="Corbel"/>
              </a:rPr>
              <a:t>Особый </a:t>
            </a:r>
            <a:r>
              <a:rPr sz="3200" spc="-10" dirty="0">
                <a:solidFill>
                  <a:srgbClr val="002B5C"/>
                </a:solidFill>
                <a:latin typeface="Corbel"/>
                <a:cs typeface="Corbel"/>
              </a:rPr>
              <a:t>психологический </a:t>
            </a:r>
            <a:r>
              <a:rPr sz="3200" spc="-5" dirty="0">
                <a:solidFill>
                  <a:srgbClr val="002B5C"/>
                </a:solidFill>
                <a:latin typeface="Corbel"/>
                <a:cs typeface="Corbel"/>
              </a:rPr>
              <a:t> механизм, </a:t>
            </a:r>
            <a:r>
              <a:rPr sz="3200" spc="-15" dirty="0">
                <a:solidFill>
                  <a:srgbClr val="002B5C"/>
                </a:solidFill>
                <a:latin typeface="Corbel"/>
                <a:cs typeface="Corbel"/>
              </a:rPr>
              <a:t>который </a:t>
            </a:r>
            <a:r>
              <a:rPr sz="3200" spc="-10" dirty="0">
                <a:solidFill>
                  <a:srgbClr val="002B5C"/>
                </a:solidFill>
                <a:latin typeface="Corbel"/>
                <a:cs typeface="Corbel"/>
              </a:rPr>
              <a:t> </a:t>
            </a:r>
            <a:r>
              <a:rPr sz="3200" spc="-15" dirty="0">
                <a:solidFill>
                  <a:srgbClr val="002B5C"/>
                </a:solidFill>
                <a:latin typeface="Corbel"/>
                <a:cs typeface="Corbel"/>
              </a:rPr>
              <a:t>способствует </a:t>
            </a:r>
            <a:r>
              <a:rPr sz="3200" spc="-5" dirty="0">
                <a:solidFill>
                  <a:srgbClr val="002B5C"/>
                </a:solidFill>
                <a:latin typeface="Corbel"/>
                <a:cs typeface="Corbel"/>
              </a:rPr>
              <a:t>развитию </a:t>
            </a:r>
            <a:r>
              <a:rPr sz="3200" dirty="0">
                <a:solidFill>
                  <a:srgbClr val="002B5C"/>
                </a:solidFill>
                <a:latin typeface="Corbel"/>
                <a:cs typeface="Corbel"/>
              </a:rPr>
              <a:t> </a:t>
            </a:r>
            <a:r>
              <a:rPr sz="3200" spc="-5" dirty="0">
                <a:solidFill>
                  <a:srgbClr val="002B5C"/>
                </a:solidFill>
                <a:latin typeface="Corbel"/>
                <a:cs typeface="Corbel"/>
              </a:rPr>
              <a:t>визуального мышления </a:t>
            </a:r>
            <a:r>
              <a:rPr sz="3200" dirty="0">
                <a:solidFill>
                  <a:srgbClr val="002B5C"/>
                </a:solidFill>
                <a:latin typeface="Corbel"/>
                <a:cs typeface="Corbel"/>
              </a:rPr>
              <a:t>– </a:t>
            </a:r>
            <a:r>
              <a:rPr sz="3200" spc="5" dirty="0">
                <a:solidFill>
                  <a:srgbClr val="002B5C"/>
                </a:solidFill>
                <a:latin typeface="Corbel"/>
                <a:cs typeface="Corbel"/>
              </a:rPr>
              <a:t> </a:t>
            </a:r>
            <a:r>
              <a:rPr sz="3200" spc="-20" dirty="0">
                <a:solidFill>
                  <a:srgbClr val="002B5C"/>
                </a:solidFill>
                <a:latin typeface="Corbel"/>
                <a:cs typeface="Corbel"/>
              </a:rPr>
              <a:t>процесса</a:t>
            </a:r>
            <a:r>
              <a:rPr sz="3200" spc="-45" dirty="0">
                <a:solidFill>
                  <a:srgbClr val="002B5C"/>
                </a:solidFill>
                <a:latin typeface="Corbel"/>
                <a:cs typeface="Corbel"/>
              </a:rPr>
              <a:t> </a:t>
            </a:r>
            <a:r>
              <a:rPr sz="3200" spc="-15" dirty="0">
                <a:solidFill>
                  <a:srgbClr val="002B5C"/>
                </a:solidFill>
                <a:latin typeface="Corbel"/>
                <a:cs typeface="Corbel"/>
              </a:rPr>
              <a:t>порождения</a:t>
            </a:r>
            <a:r>
              <a:rPr sz="3200" spc="-45" dirty="0">
                <a:solidFill>
                  <a:srgbClr val="002B5C"/>
                </a:solidFill>
                <a:latin typeface="Corbel"/>
                <a:cs typeface="Corbel"/>
              </a:rPr>
              <a:t> </a:t>
            </a:r>
            <a:r>
              <a:rPr sz="3200" spc="-5" dirty="0" err="1">
                <a:solidFill>
                  <a:srgbClr val="002B5C"/>
                </a:solidFill>
                <a:latin typeface="Corbel"/>
                <a:cs typeface="Corbel"/>
              </a:rPr>
              <a:t>новых</a:t>
            </a:r>
            <a:r>
              <a:rPr sz="3200" spc="-5" dirty="0">
                <a:solidFill>
                  <a:srgbClr val="002B5C"/>
                </a:solidFill>
                <a:latin typeface="Corbel"/>
                <a:cs typeface="Corbel"/>
              </a:rPr>
              <a:t> </a:t>
            </a:r>
            <a:r>
              <a:rPr sz="3200" spc="-625" dirty="0">
                <a:solidFill>
                  <a:srgbClr val="002B5C"/>
                </a:solidFill>
                <a:latin typeface="Corbel"/>
                <a:cs typeface="Corbel"/>
              </a:rPr>
              <a:t> </a:t>
            </a:r>
            <a:r>
              <a:rPr sz="3200" spc="-5" dirty="0" err="1" smtClean="0">
                <a:solidFill>
                  <a:srgbClr val="002B5C"/>
                </a:solidFill>
                <a:latin typeface="Corbel"/>
                <a:cs typeface="Corbel"/>
              </a:rPr>
              <a:t>образов</a:t>
            </a:r>
            <a:r>
              <a:rPr lang="ru-RU" sz="3200" spc="-5" dirty="0" smtClean="0">
                <a:solidFill>
                  <a:srgbClr val="002B5C"/>
                </a:solidFill>
                <a:latin typeface="Corbel"/>
                <a:cs typeface="Corbel"/>
              </a:rPr>
              <a:t>.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ru-RU" sz="3200" spc="-5" dirty="0" smtClean="0">
              <a:solidFill>
                <a:srgbClr val="002B5C"/>
              </a:solidFill>
              <a:latin typeface="Corbel"/>
              <a:cs typeface="Corbel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3200" spc="-5" dirty="0" smtClean="0">
                <a:solidFill>
                  <a:srgbClr val="002B5C"/>
                </a:solidFill>
                <a:latin typeface="Corbel"/>
                <a:cs typeface="Corbel"/>
              </a:rPr>
              <a:t> </a:t>
            </a:r>
            <a:r>
              <a:rPr lang="ru-RU" sz="3200" b="1" spc="-5" dirty="0" smtClean="0">
                <a:solidFill>
                  <a:srgbClr val="002B5C"/>
                </a:solidFill>
                <a:latin typeface="Corbel"/>
                <a:cs typeface="Corbel"/>
              </a:rPr>
              <a:t>Визуализация</a:t>
            </a:r>
            <a:r>
              <a:rPr lang="ru-RU" sz="3200" spc="-5" dirty="0" smtClean="0">
                <a:solidFill>
                  <a:srgbClr val="002B5C"/>
                </a:solidFill>
                <a:latin typeface="Corbel"/>
                <a:cs typeface="Corbel"/>
              </a:rPr>
              <a:t> – это процесс, при котором учащиеся на основе схемы, карты сопоставляют факты, анализируют их, ищут причинно-следственные связи, делают выводы</a:t>
            </a:r>
            <a:endParaRPr sz="3200" dirty="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400" y="1295400"/>
            <a:ext cx="1980564" cy="0"/>
          </a:xfrm>
          <a:custGeom>
            <a:avLst/>
            <a:gdLst/>
            <a:ahLst/>
            <a:cxnLst/>
            <a:rect l="l" t="t" r="r" b="b"/>
            <a:pathLst>
              <a:path w="1980564">
                <a:moveTo>
                  <a:pt x="0" y="0"/>
                </a:moveTo>
                <a:lnTo>
                  <a:pt x="1980264" y="0"/>
                </a:lnTo>
              </a:path>
            </a:pathLst>
          </a:custGeom>
          <a:ln w="57149">
            <a:solidFill>
              <a:srgbClr val="009D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051654" y="6475045"/>
            <a:ext cx="264160" cy="156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30"/>
              </a:lnSpc>
            </a:pPr>
            <a:r>
              <a:rPr sz="1200" b="1">
                <a:solidFill>
                  <a:srgbClr val="009DDC"/>
                </a:solidFill>
                <a:latin typeface="Corbel"/>
                <a:cs typeface="Corbel"/>
              </a:rPr>
              <a:t>/</a:t>
            </a:r>
            <a:r>
              <a:rPr sz="1200" b="1" spc="-5">
                <a:solidFill>
                  <a:srgbClr val="009DDC"/>
                </a:solidFill>
                <a:latin typeface="Corbel"/>
                <a:cs typeface="Corbel"/>
              </a:rPr>
              <a:t> </a:t>
            </a:r>
            <a:endParaRPr sz="1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0999" y="609600"/>
            <a:ext cx="10934739" cy="518091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540"/>
              </a:spcBef>
            </a:pPr>
            <a:r>
              <a:rPr spc="-40" dirty="0"/>
              <a:t>Результаты</a:t>
            </a:r>
            <a:r>
              <a:rPr spc="5" dirty="0"/>
              <a:t> </a:t>
            </a:r>
            <a:r>
              <a:rPr spc="15" dirty="0"/>
              <a:t>освоения</a:t>
            </a:r>
            <a:r>
              <a:rPr spc="5" dirty="0"/>
              <a:t> образовательной </a:t>
            </a:r>
            <a:r>
              <a:rPr spc="-645" dirty="0"/>
              <a:t> </a:t>
            </a:r>
            <a:r>
              <a:rPr spc="15" dirty="0"/>
              <a:t>программы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1600200"/>
            <a:ext cx="9448800" cy="3902992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393065" indent="-381000">
              <a:spcBef>
                <a:spcPts val="555"/>
              </a:spcBef>
              <a:buClr>
                <a:srgbClr val="171616"/>
              </a:buClr>
              <a:buSzPct val="76595"/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3200" spc="-5" dirty="0">
                <a:solidFill>
                  <a:srgbClr val="002B5B"/>
                </a:solidFill>
                <a:latin typeface="Corbel"/>
                <a:cs typeface="Corbel"/>
              </a:rPr>
              <a:t>Умение</a:t>
            </a:r>
            <a:r>
              <a:rPr sz="3200" spc="-15" dirty="0">
                <a:solidFill>
                  <a:srgbClr val="002B5B"/>
                </a:solidFill>
                <a:latin typeface="Corbel"/>
                <a:cs typeface="Corbel"/>
              </a:rPr>
              <a:t> </a:t>
            </a:r>
            <a:r>
              <a:rPr sz="3200" spc="5" dirty="0">
                <a:solidFill>
                  <a:srgbClr val="002B5B"/>
                </a:solidFill>
                <a:latin typeface="Corbel"/>
                <a:cs typeface="Corbel"/>
              </a:rPr>
              <a:t>работать</a:t>
            </a:r>
            <a:r>
              <a:rPr sz="3200" spc="-15" dirty="0">
                <a:solidFill>
                  <a:srgbClr val="002B5B"/>
                </a:solidFill>
                <a:latin typeface="Corbel"/>
                <a:cs typeface="Corbel"/>
              </a:rPr>
              <a:t> </a:t>
            </a:r>
            <a:r>
              <a:rPr sz="3200" spc="10" dirty="0">
                <a:solidFill>
                  <a:srgbClr val="002B5B"/>
                </a:solidFill>
                <a:latin typeface="Corbel"/>
                <a:cs typeface="Corbel"/>
              </a:rPr>
              <a:t>с</a:t>
            </a:r>
            <a:r>
              <a:rPr sz="3200" spc="-15" dirty="0">
                <a:solidFill>
                  <a:srgbClr val="002B5B"/>
                </a:solidFill>
                <a:latin typeface="Corbel"/>
                <a:cs typeface="Corbel"/>
              </a:rPr>
              <a:t> </a:t>
            </a:r>
            <a:r>
              <a:rPr sz="3200" dirty="0">
                <a:solidFill>
                  <a:srgbClr val="002B5B"/>
                </a:solidFill>
                <a:latin typeface="Corbel"/>
                <a:cs typeface="Corbel"/>
              </a:rPr>
              <a:t>текстом</a:t>
            </a:r>
            <a:endParaRPr sz="3200" dirty="0">
              <a:latin typeface="Corbel"/>
              <a:cs typeface="Corbel"/>
            </a:endParaRPr>
          </a:p>
          <a:p>
            <a:pPr marL="321310" marR="5715" indent="-309245">
              <a:spcBef>
                <a:spcPts val="995"/>
              </a:spcBef>
              <a:buClr>
                <a:srgbClr val="002B5B"/>
              </a:buClr>
              <a:buSzPct val="76595"/>
              <a:buFont typeface="Microsoft Sans Serif"/>
              <a:buChar char="•"/>
              <a:tabLst>
                <a:tab pos="374015" algn="l"/>
                <a:tab pos="374650" algn="l"/>
              </a:tabLst>
            </a:pPr>
            <a:r>
              <a:rPr sz="2800" dirty="0"/>
              <a:t>	</a:t>
            </a:r>
            <a:r>
              <a:rPr sz="3200" spc="-5" dirty="0">
                <a:solidFill>
                  <a:srgbClr val="002B5B"/>
                </a:solidFill>
                <a:latin typeface="Corbel"/>
                <a:cs typeface="Corbel"/>
              </a:rPr>
              <a:t>Умение </a:t>
            </a:r>
            <a:r>
              <a:rPr sz="3200" spc="5" dirty="0">
                <a:solidFill>
                  <a:srgbClr val="002B5B"/>
                </a:solidFill>
                <a:latin typeface="Corbel"/>
                <a:cs typeface="Corbel"/>
              </a:rPr>
              <a:t>преобразовывать </a:t>
            </a:r>
            <a:r>
              <a:rPr sz="3200" spc="15" dirty="0">
                <a:solidFill>
                  <a:srgbClr val="002B5B"/>
                </a:solidFill>
                <a:latin typeface="Corbel"/>
                <a:cs typeface="Corbel"/>
              </a:rPr>
              <a:t>и </a:t>
            </a:r>
            <a:r>
              <a:rPr sz="3200" dirty="0">
                <a:solidFill>
                  <a:srgbClr val="002B5B"/>
                </a:solidFill>
                <a:latin typeface="Corbel"/>
                <a:cs typeface="Corbel"/>
              </a:rPr>
              <a:t>интерпретировать </a:t>
            </a:r>
            <a:r>
              <a:rPr sz="3200" spc="-459" dirty="0">
                <a:solidFill>
                  <a:srgbClr val="002B5B"/>
                </a:solidFill>
                <a:latin typeface="Corbel"/>
                <a:cs typeface="Corbel"/>
              </a:rPr>
              <a:t> </a:t>
            </a:r>
            <a:r>
              <a:rPr sz="3200" spc="5" dirty="0">
                <a:solidFill>
                  <a:srgbClr val="002B5B"/>
                </a:solidFill>
                <a:latin typeface="Corbel"/>
                <a:cs typeface="Corbel"/>
              </a:rPr>
              <a:t>информацию</a:t>
            </a:r>
            <a:endParaRPr sz="3200" dirty="0">
              <a:latin typeface="Corbel"/>
              <a:cs typeface="Corbel"/>
            </a:endParaRPr>
          </a:p>
          <a:p>
            <a:pPr marL="321310" marR="5080" indent="-309245">
              <a:spcBef>
                <a:spcPts val="1010"/>
              </a:spcBef>
              <a:buClr>
                <a:srgbClr val="002B5B"/>
              </a:buClr>
              <a:buSzPct val="76595"/>
              <a:buFont typeface="Microsoft Sans Serif"/>
              <a:buChar char="•"/>
              <a:tabLst>
                <a:tab pos="374015" algn="l"/>
                <a:tab pos="374650" algn="l"/>
              </a:tabLst>
            </a:pPr>
            <a:r>
              <a:rPr sz="2800" dirty="0"/>
              <a:t>	</a:t>
            </a:r>
            <a:r>
              <a:rPr sz="3200" spc="-5" dirty="0">
                <a:solidFill>
                  <a:srgbClr val="002B5B"/>
                </a:solidFill>
                <a:latin typeface="Corbel"/>
                <a:cs typeface="Corbel"/>
              </a:rPr>
              <a:t>Умение </a:t>
            </a:r>
            <a:r>
              <a:rPr sz="3200" spc="10" dirty="0">
                <a:solidFill>
                  <a:srgbClr val="002B5B"/>
                </a:solidFill>
                <a:latin typeface="Corbel"/>
                <a:cs typeface="Corbel"/>
              </a:rPr>
              <a:t>смыслового свёртывания </a:t>
            </a:r>
            <a:r>
              <a:rPr sz="3200" dirty="0">
                <a:solidFill>
                  <a:srgbClr val="002B5B"/>
                </a:solidFill>
                <a:latin typeface="Corbel"/>
                <a:cs typeface="Corbel"/>
              </a:rPr>
              <a:t>выделенных </a:t>
            </a:r>
            <a:r>
              <a:rPr sz="3200" spc="-459" dirty="0">
                <a:solidFill>
                  <a:srgbClr val="002B5B"/>
                </a:solidFill>
                <a:latin typeface="Corbel"/>
                <a:cs typeface="Corbel"/>
              </a:rPr>
              <a:t> </a:t>
            </a:r>
            <a:r>
              <a:rPr sz="3200" spc="10" dirty="0">
                <a:solidFill>
                  <a:srgbClr val="002B5B"/>
                </a:solidFill>
                <a:latin typeface="Corbel"/>
                <a:cs typeface="Corbel"/>
              </a:rPr>
              <a:t>фактов,</a:t>
            </a:r>
            <a:r>
              <a:rPr sz="3200" spc="-5" dirty="0">
                <a:solidFill>
                  <a:srgbClr val="002B5B"/>
                </a:solidFill>
                <a:latin typeface="Corbel"/>
                <a:cs typeface="Corbel"/>
              </a:rPr>
              <a:t> </a:t>
            </a:r>
            <a:r>
              <a:rPr sz="3200" spc="10" dirty="0">
                <a:solidFill>
                  <a:srgbClr val="002B5B"/>
                </a:solidFill>
                <a:latin typeface="Corbel"/>
                <a:cs typeface="Corbel"/>
              </a:rPr>
              <a:t>мыслей</a:t>
            </a:r>
            <a:endParaRPr sz="3200" dirty="0">
              <a:latin typeface="Corbel"/>
              <a:cs typeface="Corbel"/>
            </a:endParaRPr>
          </a:p>
          <a:p>
            <a:pPr marL="321310" marR="193675" indent="-309245">
              <a:spcBef>
                <a:spcPts val="1005"/>
              </a:spcBef>
              <a:buClr>
                <a:srgbClr val="002B5B"/>
              </a:buClr>
              <a:buSzPct val="76595"/>
              <a:buFont typeface="Microsoft Sans Serif"/>
              <a:buChar char="•"/>
              <a:tabLst>
                <a:tab pos="374015" algn="l"/>
                <a:tab pos="374650" algn="l"/>
              </a:tabLst>
            </a:pPr>
            <a:r>
              <a:rPr sz="2800" dirty="0"/>
              <a:t>	</a:t>
            </a:r>
            <a:r>
              <a:rPr sz="3200" spc="-5" dirty="0">
                <a:solidFill>
                  <a:srgbClr val="002B5B"/>
                </a:solidFill>
                <a:latin typeface="Corbel"/>
                <a:cs typeface="Corbel"/>
              </a:rPr>
              <a:t>Умение</a:t>
            </a:r>
            <a:r>
              <a:rPr sz="3200" spc="5" dirty="0">
                <a:solidFill>
                  <a:srgbClr val="002B5B"/>
                </a:solidFill>
                <a:latin typeface="Corbel"/>
                <a:cs typeface="Corbel"/>
              </a:rPr>
              <a:t> представлять информацию </a:t>
            </a:r>
            <a:r>
              <a:rPr sz="3200" spc="10" dirty="0">
                <a:solidFill>
                  <a:srgbClr val="002B5B"/>
                </a:solidFill>
                <a:latin typeface="Corbel"/>
                <a:cs typeface="Corbel"/>
              </a:rPr>
              <a:t>в </a:t>
            </a:r>
            <a:r>
              <a:rPr sz="3200" dirty="0">
                <a:solidFill>
                  <a:srgbClr val="002B5B"/>
                </a:solidFill>
                <a:latin typeface="Corbel"/>
                <a:cs typeface="Corbel"/>
              </a:rPr>
              <a:t>сжатой </a:t>
            </a:r>
            <a:r>
              <a:rPr sz="3200" spc="-455" dirty="0">
                <a:solidFill>
                  <a:srgbClr val="002B5B"/>
                </a:solidFill>
                <a:latin typeface="Corbel"/>
                <a:cs typeface="Corbel"/>
              </a:rPr>
              <a:t> </a:t>
            </a:r>
            <a:r>
              <a:rPr sz="3200" spc="10" dirty="0">
                <a:solidFill>
                  <a:srgbClr val="002B5B"/>
                </a:solidFill>
                <a:latin typeface="Corbel"/>
                <a:cs typeface="Corbel"/>
              </a:rPr>
              <a:t>словесной</a:t>
            </a:r>
            <a:r>
              <a:rPr sz="3200" dirty="0">
                <a:solidFill>
                  <a:srgbClr val="002B5B"/>
                </a:solidFill>
                <a:latin typeface="Corbel"/>
                <a:cs typeface="Corbel"/>
              </a:rPr>
              <a:t> </a:t>
            </a:r>
            <a:r>
              <a:rPr sz="3200" spc="15" dirty="0">
                <a:solidFill>
                  <a:srgbClr val="002B5B"/>
                </a:solidFill>
                <a:latin typeface="Corbel"/>
                <a:cs typeface="Corbel"/>
              </a:rPr>
              <a:t>и</a:t>
            </a:r>
            <a:r>
              <a:rPr sz="3200" dirty="0">
                <a:solidFill>
                  <a:srgbClr val="002B5B"/>
                </a:solidFill>
                <a:latin typeface="Corbel"/>
                <a:cs typeface="Corbel"/>
              </a:rPr>
              <a:t> </a:t>
            </a:r>
            <a:r>
              <a:rPr sz="3200" spc="-5" dirty="0">
                <a:solidFill>
                  <a:srgbClr val="002B5B"/>
                </a:solidFill>
                <a:latin typeface="Corbel"/>
                <a:cs typeface="Corbel"/>
              </a:rPr>
              <a:t>наглядно-символической</a:t>
            </a:r>
            <a:r>
              <a:rPr sz="3200" spc="5" dirty="0">
                <a:solidFill>
                  <a:srgbClr val="002B5B"/>
                </a:solidFill>
                <a:latin typeface="Corbel"/>
                <a:cs typeface="Corbel"/>
              </a:rPr>
              <a:t> </a:t>
            </a:r>
            <a:r>
              <a:rPr sz="3200" spc="10" dirty="0">
                <a:solidFill>
                  <a:srgbClr val="002B5B"/>
                </a:solidFill>
                <a:latin typeface="Corbel"/>
                <a:cs typeface="Corbel"/>
              </a:rPr>
              <a:t>форме</a:t>
            </a:r>
            <a:endParaRPr sz="3200" dirty="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61104" y="6475045"/>
            <a:ext cx="2546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30"/>
              </a:lnSpc>
            </a:pPr>
            <a:r>
              <a:rPr sz="1200" b="1" dirty="0">
                <a:solidFill>
                  <a:srgbClr val="009DDC"/>
                </a:solidFill>
                <a:latin typeface="Corbel"/>
                <a:cs typeface="Corbel"/>
              </a:rPr>
              <a:t>/</a:t>
            </a:r>
            <a:r>
              <a:rPr sz="1200" b="1" spc="-5" dirty="0">
                <a:solidFill>
                  <a:srgbClr val="009DDC"/>
                </a:solidFill>
                <a:latin typeface="Corbel"/>
                <a:cs typeface="Corbel"/>
              </a:rPr>
              <a:t> 07</a:t>
            </a:r>
            <a:endParaRPr sz="1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85800"/>
            <a:ext cx="8847666" cy="914400"/>
          </a:xfrm>
        </p:spPr>
        <p:txBody>
          <a:bodyPr>
            <a:normAutofit/>
          </a:bodyPr>
          <a:lstStyle/>
          <a:p>
            <a:r>
              <a:rPr lang="ru-RU" b="1" dirty="0" smtClean="0"/>
              <a:t>Традиционные способы визуализации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28800"/>
            <a:ext cx="8596668" cy="3880773"/>
          </a:xfrm>
        </p:spPr>
        <p:txBody>
          <a:bodyPr>
            <a:noAutofit/>
          </a:bodyPr>
          <a:lstStyle/>
          <a:p>
            <a:r>
              <a:rPr lang="ru-RU" sz="2400" dirty="0" smtClean="0"/>
              <a:t>Опорные конспекты</a:t>
            </a:r>
          </a:p>
          <a:p>
            <a:r>
              <a:rPr lang="ru-RU" sz="2400" dirty="0" smtClean="0"/>
              <a:t>Схемы, таблицы</a:t>
            </a:r>
          </a:p>
          <a:p>
            <a:r>
              <a:rPr lang="ru-RU" sz="2400" dirty="0" smtClean="0"/>
              <a:t>Планы</a:t>
            </a:r>
          </a:p>
          <a:p>
            <a:r>
              <a:rPr lang="ru-RU" sz="2400" dirty="0" smtClean="0"/>
              <a:t>Развернутые вопросы и ответы</a:t>
            </a:r>
          </a:p>
          <a:p>
            <a:r>
              <a:rPr lang="ru-RU" sz="2400" dirty="0" smtClean="0"/>
              <a:t>Презентации</a:t>
            </a:r>
          </a:p>
          <a:p>
            <a:r>
              <a:rPr lang="ru-RU" sz="2400" dirty="0" smtClean="0"/>
              <a:t>Видеоролики</a:t>
            </a:r>
          </a:p>
          <a:p>
            <a:r>
              <a:rPr lang="ru-RU" sz="2400" dirty="0" smtClean="0"/>
              <a:t>Фрагменты кинофильмов</a:t>
            </a:r>
          </a:p>
          <a:p>
            <a:r>
              <a:rPr lang="ru-RU" sz="2400" dirty="0" smtClean="0"/>
              <a:t>Тренажеры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473673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960" y="70473"/>
            <a:ext cx="9237840" cy="838200"/>
          </a:xfrm>
        </p:spPr>
        <p:txBody>
          <a:bodyPr>
            <a:normAutofit/>
          </a:bodyPr>
          <a:lstStyle/>
          <a:p>
            <a:r>
              <a:rPr lang="ru-RU" b="1" dirty="0" smtClean="0"/>
              <a:t>Современные средства визуализации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960" y="799243"/>
            <a:ext cx="3733800" cy="3880773"/>
          </a:xfrm>
        </p:spPr>
        <p:txBody>
          <a:bodyPr/>
          <a:lstStyle/>
          <a:p>
            <a:r>
              <a:rPr lang="ru-RU" sz="2400" dirty="0" err="1" smtClean="0"/>
              <a:t>Скрайбинг</a:t>
            </a:r>
            <a:endParaRPr lang="ru-RU" sz="2400" dirty="0" smtClean="0"/>
          </a:p>
          <a:p>
            <a:r>
              <a:rPr lang="ru-RU" sz="2400" dirty="0" err="1" smtClean="0"/>
              <a:t>Инфографика</a:t>
            </a:r>
            <a:endParaRPr lang="ru-RU" sz="2400" dirty="0" smtClean="0"/>
          </a:p>
          <a:p>
            <a:r>
              <a:rPr lang="ru-RU" sz="2400" dirty="0" err="1" smtClean="0"/>
              <a:t>Плейкаст</a:t>
            </a:r>
            <a:endParaRPr lang="ru-RU" sz="2400" dirty="0" smtClean="0"/>
          </a:p>
          <a:p>
            <a:r>
              <a:rPr lang="ru-RU" sz="2400" dirty="0" err="1" smtClean="0"/>
              <a:t>Интелект</a:t>
            </a:r>
            <a:r>
              <a:rPr lang="ru-RU" sz="2400" dirty="0" smtClean="0"/>
              <a:t>-карты</a:t>
            </a:r>
          </a:p>
          <a:p>
            <a:r>
              <a:rPr lang="ru-RU" sz="2400" dirty="0" smtClean="0"/>
              <a:t>Облако слов</a:t>
            </a:r>
          </a:p>
          <a:p>
            <a:r>
              <a:rPr lang="ru-RU" sz="2400" dirty="0" smtClean="0"/>
              <a:t>Лента времени</a:t>
            </a:r>
          </a:p>
          <a:p>
            <a:r>
              <a:rPr lang="ru-RU" sz="2400" dirty="0" smtClean="0"/>
              <a:t>Коллаж</a:t>
            </a:r>
          </a:p>
          <a:p>
            <a:endParaRPr lang="ru-RU" dirty="0"/>
          </a:p>
        </p:txBody>
      </p:sp>
      <p:pic>
        <p:nvPicPr>
          <p:cNvPr id="9218" name="Picture 2" descr="http://klubmama.ru/uploads/posts/2022-09/1662818083_49-klubmama-ru-p-skraibing-applikatsiya-foto-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193" b="6240"/>
          <a:stretch/>
        </p:blipFill>
        <p:spPr bwMode="auto">
          <a:xfrm>
            <a:off x="3768615" y="1018102"/>
            <a:ext cx="3875131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fsd.multiurok.ru/html/2021/10/14/s_61689091eb489/php4YmJgM_UROK-smeshannoe-obuchenie_html_356073b7d6fd01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479" y="977456"/>
            <a:ext cx="4358662" cy="2603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kursosliv.com/wp-content/uploads/2021/11/lynda-com-dizajn-infografiki-designing-an-infographic-s-perevodom-najdzhel-french_618fd4fe614c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999046"/>
            <a:ext cx="4495800" cy="28043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shareslide.ru/img/thumbs/106b6db7f2ffcda4bab984ba4fa9b125-800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94" t="3494" r="1342" b="2757"/>
          <a:stretch/>
        </p:blipFill>
        <p:spPr bwMode="auto">
          <a:xfrm>
            <a:off x="86053" y="4419600"/>
            <a:ext cx="3224688" cy="243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shareslide.ru/img/thumbs/c09a00d1d1c34483461e9dd16a5e1601-800x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38" t="4906" r="6952" b="11373"/>
          <a:stretch/>
        </p:blipFill>
        <p:spPr bwMode="auto">
          <a:xfrm>
            <a:off x="3657600" y="4060223"/>
            <a:ext cx="3810000" cy="2743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74146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90293" y="2139096"/>
            <a:ext cx="8839200" cy="118364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487295" marR="5080" indent="-2475230">
              <a:lnSpc>
                <a:spcPts val="4320"/>
              </a:lnSpc>
              <a:spcBef>
                <a:spcPts val="645"/>
              </a:spcBef>
            </a:pPr>
            <a:r>
              <a:rPr sz="4000" b="1" spc="-10" dirty="0">
                <a:solidFill>
                  <a:srgbClr val="2F5496"/>
                </a:solidFill>
                <a:latin typeface="Corbel"/>
                <a:cs typeface="Corbel"/>
              </a:rPr>
              <a:t>Приёмы визуализации информации </a:t>
            </a:r>
            <a:r>
              <a:rPr sz="4000" b="1" spc="-5" dirty="0">
                <a:solidFill>
                  <a:srgbClr val="2F5496"/>
                </a:solidFill>
                <a:latin typeface="Corbel"/>
                <a:cs typeface="Corbel"/>
              </a:rPr>
              <a:t>на </a:t>
            </a:r>
            <a:r>
              <a:rPr sz="4000" b="1" spc="-810" dirty="0">
                <a:solidFill>
                  <a:srgbClr val="2F5496"/>
                </a:solidFill>
                <a:latin typeface="Corbel"/>
                <a:cs typeface="Corbel"/>
              </a:rPr>
              <a:t> </a:t>
            </a:r>
            <a:r>
              <a:rPr sz="4000" b="1" spc="-10" dirty="0">
                <a:solidFill>
                  <a:srgbClr val="2F5496"/>
                </a:solidFill>
                <a:latin typeface="Corbel"/>
                <a:cs typeface="Corbel"/>
              </a:rPr>
              <a:t>уроках</a:t>
            </a:r>
            <a:r>
              <a:rPr sz="4000" b="1" spc="-15" dirty="0">
                <a:solidFill>
                  <a:srgbClr val="2F5496"/>
                </a:solidFill>
                <a:latin typeface="Corbel"/>
                <a:cs typeface="Corbel"/>
              </a:rPr>
              <a:t> биологии</a:t>
            </a:r>
            <a:endParaRPr sz="40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47082" y="3785016"/>
            <a:ext cx="39319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25" dirty="0">
                <a:solidFill>
                  <a:srgbClr val="2F5496"/>
                </a:solidFill>
                <a:latin typeface="Corbel"/>
                <a:cs typeface="Corbel"/>
              </a:rPr>
              <a:t>Интеллект-карты</a:t>
            </a:r>
            <a:endParaRPr sz="4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179432"/>
            <a:ext cx="34620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Интеллект-карта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578928" y="792656"/>
            <a:ext cx="1980564" cy="0"/>
          </a:xfrm>
          <a:custGeom>
            <a:avLst/>
            <a:gdLst/>
            <a:ahLst/>
            <a:cxnLst/>
            <a:rect l="l" t="t" r="r" b="b"/>
            <a:pathLst>
              <a:path w="1980564">
                <a:moveTo>
                  <a:pt x="0" y="0"/>
                </a:moveTo>
                <a:lnTo>
                  <a:pt x="1980265" y="0"/>
                </a:lnTo>
              </a:path>
            </a:pathLst>
          </a:custGeom>
          <a:ln w="57149">
            <a:solidFill>
              <a:srgbClr val="009D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38200" y="1066800"/>
            <a:ext cx="10363200" cy="5631992"/>
            <a:chOff x="1792217" y="1411782"/>
            <a:chExt cx="8608060" cy="528701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6980" y="1416545"/>
              <a:ext cx="8598038" cy="527712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92217" y="1411782"/>
              <a:ext cx="8608060" cy="5287010"/>
            </a:xfrm>
            <a:custGeom>
              <a:avLst/>
              <a:gdLst/>
              <a:ahLst/>
              <a:cxnLst/>
              <a:rect l="l" t="t" r="r" b="b"/>
              <a:pathLst>
                <a:path w="8608060" h="5287009">
                  <a:moveTo>
                    <a:pt x="0" y="0"/>
                  </a:moveTo>
                  <a:lnTo>
                    <a:pt x="8607563" y="0"/>
                  </a:lnTo>
                  <a:lnTo>
                    <a:pt x="8607563" y="5286653"/>
                  </a:lnTo>
                  <a:lnTo>
                    <a:pt x="0" y="528665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051579" y="6475045"/>
            <a:ext cx="2641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30"/>
              </a:lnSpc>
            </a:pPr>
            <a:r>
              <a:rPr sz="1200" b="1" dirty="0">
                <a:solidFill>
                  <a:srgbClr val="009DDC"/>
                </a:solidFill>
                <a:latin typeface="Corbel"/>
                <a:cs typeface="Corbel"/>
              </a:rPr>
              <a:t>/</a:t>
            </a:r>
            <a:r>
              <a:rPr sz="1200" b="1" spc="-5" dirty="0">
                <a:solidFill>
                  <a:srgbClr val="009DDC"/>
                </a:solidFill>
                <a:latin typeface="Corbel"/>
                <a:cs typeface="Corbel"/>
              </a:rPr>
              <a:t> 09</a:t>
            </a:r>
            <a:endParaRPr sz="1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0416" y="482676"/>
            <a:ext cx="68154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Этапы</a:t>
            </a:r>
            <a:r>
              <a:rPr sz="3600" spc="-50" dirty="0"/>
              <a:t> </a:t>
            </a:r>
            <a:r>
              <a:rPr sz="3600" spc="-15" dirty="0"/>
              <a:t>создания</a:t>
            </a:r>
            <a:r>
              <a:rPr sz="3600" spc="-45" dirty="0"/>
              <a:t> </a:t>
            </a:r>
            <a:r>
              <a:rPr sz="3600" spc="-20" dirty="0"/>
              <a:t>интеллект-карты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3028593" y="1182184"/>
            <a:ext cx="1980564" cy="0"/>
          </a:xfrm>
          <a:custGeom>
            <a:avLst/>
            <a:gdLst/>
            <a:ahLst/>
            <a:cxnLst/>
            <a:rect l="l" t="t" r="r" b="b"/>
            <a:pathLst>
              <a:path w="1980564">
                <a:moveTo>
                  <a:pt x="0" y="0"/>
                </a:moveTo>
                <a:lnTo>
                  <a:pt x="1980265" y="0"/>
                </a:lnTo>
              </a:path>
            </a:pathLst>
          </a:custGeom>
          <a:ln w="57149">
            <a:solidFill>
              <a:srgbClr val="009D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1272694"/>
            <a:ext cx="11906249" cy="501967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062592" y="6475045"/>
            <a:ext cx="27876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30"/>
              </a:lnSpc>
            </a:pPr>
            <a:r>
              <a:rPr sz="1200" b="1" dirty="0">
                <a:solidFill>
                  <a:srgbClr val="009DDC"/>
                </a:solidFill>
                <a:latin typeface="Corbel"/>
                <a:cs typeface="Corbel"/>
              </a:rPr>
              <a:t>/</a:t>
            </a:r>
            <a:r>
              <a:rPr sz="1200" b="1" spc="-50" dirty="0">
                <a:solidFill>
                  <a:srgbClr val="009DDC"/>
                </a:solidFill>
                <a:latin typeface="Corbel"/>
                <a:cs typeface="Corbel"/>
              </a:rPr>
              <a:t> </a:t>
            </a:r>
            <a:r>
              <a:rPr sz="1200" b="1" dirty="0">
                <a:solidFill>
                  <a:srgbClr val="009DDC"/>
                </a:solidFill>
                <a:latin typeface="Corbel"/>
                <a:cs typeface="Corbel"/>
              </a:rPr>
              <a:t>11</a:t>
            </a:r>
            <a:endParaRPr sz="12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cspsid-pechatniki.ru/800/600/https/ds04.infourok.ru/uploads/ex/10b4/0014f843-b368b93d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" y="0"/>
            <a:ext cx="1049318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27499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sy-files.ru/wp-content/uploads/e/9/0/e9034f63138b70a9befb913f5995d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43248"/>
            <a:ext cx="3748479" cy="3750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psy-files.ru/wp-content/uploads/9/7/d/97dc83c1f13e6bc13a17ac6329a01d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78" y="214290"/>
            <a:ext cx="3524232" cy="36774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ПРОЕКТЫ учащихся\ментальная 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116" y="142852"/>
            <a:ext cx="2809852" cy="2857496"/>
          </a:xfrm>
          <a:prstGeom prst="rect">
            <a:avLst/>
          </a:prstGeom>
          <a:noFill/>
        </p:spPr>
      </p:pic>
      <p:pic>
        <p:nvPicPr>
          <p:cNvPr id="2050" name="Picture 2" descr="D:\ПРОЕКТЫ учащихся\мент 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4892" y="4143380"/>
            <a:ext cx="3429023" cy="2493124"/>
          </a:xfrm>
          <a:prstGeom prst="rect">
            <a:avLst/>
          </a:prstGeom>
          <a:noFill/>
        </p:spPr>
      </p:pic>
      <p:pic>
        <p:nvPicPr>
          <p:cNvPr id="2051" name="Picture 3" descr="D:\ПРОЕКТЫ учащихся\ме к.jpg"/>
          <p:cNvPicPr>
            <a:picLocks noChangeAspect="1" noChangeArrowheads="1"/>
          </p:cNvPicPr>
          <p:nvPr/>
        </p:nvPicPr>
        <p:blipFill>
          <a:blip r:embed="rId6" cstate="print"/>
          <a:srcRect t="13556"/>
          <a:stretch>
            <a:fillRect/>
          </a:stretch>
        </p:blipFill>
        <p:spPr bwMode="auto">
          <a:xfrm>
            <a:off x="3890212" y="3857628"/>
            <a:ext cx="4348928" cy="2733328"/>
          </a:xfrm>
          <a:prstGeom prst="rect">
            <a:avLst/>
          </a:prstGeom>
          <a:noFill/>
        </p:spPr>
      </p:pic>
      <p:pic>
        <p:nvPicPr>
          <p:cNvPr id="2052" name="Picture 4" descr="D:\ПРОЕКТЫ учащихся\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646" y="214290"/>
            <a:ext cx="3930400" cy="2857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95186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ПРОЕКТЫ учащихся\013.jpg"/>
          <p:cNvPicPr>
            <a:picLocks noChangeAspect="1" noChangeArrowheads="1"/>
          </p:cNvPicPr>
          <p:nvPr/>
        </p:nvPicPr>
        <p:blipFill>
          <a:blip r:embed="rId2" cstate="print"/>
          <a:srcRect t="6250" r="7588"/>
          <a:stretch>
            <a:fillRect/>
          </a:stretch>
        </p:blipFill>
        <p:spPr bwMode="auto">
          <a:xfrm>
            <a:off x="0" y="0"/>
            <a:ext cx="4207697" cy="3286124"/>
          </a:xfrm>
          <a:prstGeom prst="rect">
            <a:avLst/>
          </a:prstGeom>
          <a:noFill/>
        </p:spPr>
      </p:pic>
      <p:pic>
        <p:nvPicPr>
          <p:cNvPr id="1028" name="Picture 4" descr="D:\ПРОЕКТЫ учащихся\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050" y="142852"/>
            <a:ext cx="3831922" cy="2786058"/>
          </a:xfrm>
          <a:prstGeom prst="rect">
            <a:avLst/>
          </a:prstGeom>
          <a:noFill/>
        </p:spPr>
      </p:pic>
      <p:pic>
        <p:nvPicPr>
          <p:cNvPr id="1029" name="Picture 5" descr="D:\ПРОЕКТЫ учащихся\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646" y="3786190"/>
            <a:ext cx="3930177" cy="2857496"/>
          </a:xfrm>
          <a:prstGeom prst="rect">
            <a:avLst/>
          </a:prstGeom>
          <a:noFill/>
        </p:spPr>
      </p:pic>
      <p:pic>
        <p:nvPicPr>
          <p:cNvPr id="1030" name="Picture 6" descr="D:\ПРОЕКТЫ учащихся\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16" y="0"/>
            <a:ext cx="3809984" cy="2928934"/>
          </a:xfrm>
          <a:prstGeom prst="rect">
            <a:avLst/>
          </a:prstGeom>
          <a:noFill/>
        </p:spPr>
      </p:pic>
      <p:pic>
        <p:nvPicPr>
          <p:cNvPr id="1031" name="Picture 7" descr="D:\ПРОЕКТЫ учащихся\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56589" y="3214686"/>
            <a:ext cx="3635411" cy="3357562"/>
          </a:xfrm>
          <a:prstGeom prst="rect">
            <a:avLst/>
          </a:prstGeom>
          <a:noFill/>
        </p:spPr>
      </p:pic>
      <p:pic>
        <p:nvPicPr>
          <p:cNvPr id="1032" name="Picture 8" descr="D:\ПРОЕКТЫ учащихся\0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8612" y="3357562"/>
            <a:ext cx="4126720" cy="3000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4016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кн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2294" y="3810000"/>
            <a:ext cx="4064000" cy="3048000"/>
          </a:xfrm>
          <a:prstGeom prst="rect">
            <a:avLst/>
          </a:prstGeom>
          <a:noFill/>
        </p:spPr>
      </p:pic>
      <p:pic>
        <p:nvPicPr>
          <p:cNvPr id="1028" name="Picture 4" descr="C:\Users\User\Desktop\6431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3845" y="7660"/>
            <a:ext cx="3958155" cy="3106175"/>
          </a:xfrm>
          <a:prstGeom prst="rect">
            <a:avLst/>
          </a:prstGeom>
          <a:noFill/>
        </p:spPr>
      </p:pic>
      <p:pic>
        <p:nvPicPr>
          <p:cNvPr id="1029" name="Picture 5" descr="C:\Users\User\Desktop\olimpia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12" y="7660"/>
            <a:ext cx="3657600" cy="2947988"/>
          </a:xfrm>
          <a:prstGeom prst="rect">
            <a:avLst/>
          </a:prstGeom>
          <a:noFill/>
        </p:spPr>
      </p:pic>
      <p:pic>
        <p:nvPicPr>
          <p:cNvPr id="1030" name="Picture 6" descr="C:\Users\User\Desktop\file_wp20j.jpg"/>
          <p:cNvPicPr>
            <a:picLocks noChangeAspect="1" noChangeArrowheads="1"/>
          </p:cNvPicPr>
          <p:nvPr/>
        </p:nvPicPr>
        <p:blipFill>
          <a:blip r:embed="rId5"/>
          <a:srcRect l="7692" r="8974"/>
          <a:stretch>
            <a:fillRect/>
          </a:stretch>
        </p:blipFill>
        <p:spPr bwMode="auto">
          <a:xfrm>
            <a:off x="7212106" y="4186966"/>
            <a:ext cx="4953000" cy="2644140"/>
          </a:xfrm>
          <a:prstGeom prst="rect">
            <a:avLst/>
          </a:prstGeom>
          <a:noFill/>
        </p:spPr>
      </p:pic>
      <p:pic>
        <p:nvPicPr>
          <p:cNvPr id="1031" name="Picture 7" descr="C:\Users\User\Desktop\1530265287_239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9976" y="3258977"/>
            <a:ext cx="3657600" cy="2820987"/>
          </a:xfrm>
          <a:prstGeom prst="rect">
            <a:avLst/>
          </a:prstGeom>
          <a:noFill/>
        </p:spPr>
      </p:pic>
      <p:pic>
        <p:nvPicPr>
          <p:cNvPr id="3074" name="Picture 2" descr="https://sosinphoto.com/ASSETS-CONTENT/uploads/2016/06/0019-Opalikha-school-less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382"/>
            <a:ext cx="3060606" cy="28209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68" y="176858"/>
            <a:ext cx="8596668" cy="132080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651760" marR="5080" indent="-2475230">
              <a:lnSpc>
                <a:spcPts val="4320"/>
              </a:lnSpc>
              <a:spcBef>
                <a:spcPts val="645"/>
              </a:spcBef>
            </a:pPr>
            <a:r>
              <a:rPr spc="-10" dirty="0"/>
              <a:t>Приёмы визуализации информации </a:t>
            </a:r>
            <a:r>
              <a:rPr spc="-5" dirty="0"/>
              <a:t>на </a:t>
            </a:r>
            <a:r>
              <a:rPr spc="-810" dirty="0"/>
              <a:t> </a:t>
            </a:r>
            <a:r>
              <a:rPr spc="-10" dirty="0"/>
              <a:t>уроках</a:t>
            </a:r>
            <a:r>
              <a:rPr spc="-15" dirty="0"/>
              <a:t> биологии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8235" y="1892375"/>
            <a:ext cx="31064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2F5496"/>
                </a:solidFill>
                <a:latin typeface="Corbel"/>
                <a:cs typeface="Corbel"/>
              </a:rPr>
              <a:t>С</a:t>
            </a:r>
            <a:r>
              <a:rPr sz="4000" b="1" spc="-90" dirty="0">
                <a:solidFill>
                  <a:srgbClr val="2F5496"/>
                </a:solidFill>
                <a:latin typeface="Corbel"/>
                <a:cs typeface="Corbel"/>
              </a:rPr>
              <a:t>к</a:t>
            </a:r>
            <a:r>
              <a:rPr sz="4000" b="1" spc="-120" dirty="0">
                <a:solidFill>
                  <a:srgbClr val="2F5496"/>
                </a:solidFill>
                <a:latin typeface="Corbel"/>
                <a:cs typeface="Corbel"/>
              </a:rPr>
              <a:t>е</a:t>
            </a:r>
            <a:r>
              <a:rPr sz="4000" b="1" dirty="0">
                <a:solidFill>
                  <a:srgbClr val="2F5496"/>
                </a:solidFill>
                <a:latin typeface="Corbel"/>
                <a:cs typeface="Corbel"/>
              </a:rPr>
              <a:t>тчноутинг</a:t>
            </a:r>
            <a:endParaRPr sz="4000" dirty="0">
              <a:latin typeface="Corbel"/>
              <a:cs typeface="Corbel"/>
            </a:endParaRPr>
          </a:p>
        </p:txBody>
      </p:sp>
      <p:sp>
        <p:nvSpPr>
          <p:cNvPr id="5" name="object 5"/>
          <p:cNvSpPr/>
          <p:nvPr/>
        </p:nvSpPr>
        <p:spPr>
          <a:xfrm flipV="1">
            <a:off x="968188" y="2527375"/>
            <a:ext cx="1980564" cy="45719"/>
          </a:xfrm>
          <a:custGeom>
            <a:avLst/>
            <a:gdLst/>
            <a:ahLst/>
            <a:cxnLst/>
            <a:rect l="l" t="t" r="r" b="b"/>
            <a:pathLst>
              <a:path w="1980565">
                <a:moveTo>
                  <a:pt x="0" y="0"/>
                </a:moveTo>
                <a:lnTo>
                  <a:pt x="1980264" y="0"/>
                </a:lnTo>
              </a:path>
            </a:pathLst>
          </a:custGeom>
          <a:ln w="57149">
            <a:solidFill>
              <a:srgbClr val="009D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990600" y="3200400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4788" y="2967794"/>
            <a:ext cx="59032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err="1">
                <a:solidFill>
                  <a:srgbClr val="000000"/>
                </a:solidFill>
                <a:latin typeface="Circe"/>
              </a:rPr>
              <a:t>Скетчноутинг</a:t>
            </a:r>
            <a:r>
              <a:rPr lang="ru-RU" sz="2400" i="1" dirty="0">
                <a:solidFill>
                  <a:srgbClr val="000000"/>
                </a:solidFill>
                <a:latin typeface="Circe"/>
              </a:rPr>
              <a:t>, или визуальные заметки, — это способ конспектирования, превращающий сложное в простое</a:t>
            </a:r>
            <a:r>
              <a:rPr lang="ru-RU" i="1" dirty="0">
                <a:solidFill>
                  <a:srgbClr val="000000"/>
                </a:solidFill>
                <a:latin typeface="Circe"/>
              </a:rPr>
              <a:t>.</a:t>
            </a:r>
            <a:endParaRPr lang="ru-RU" dirty="0"/>
          </a:p>
        </p:txBody>
      </p:sp>
      <p:pic>
        <p:nvPicPr>
          <p:cNvPr id="1026" name="Picture 2" descr="Польза скетчноутинг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497659"/>
            <a:ext cx="6378388" cy="53603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68384"/>
            <a:ext cx="10101936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Базовые</a:t>
            </a:r>
            <a:r>
              <a:rPr sz="3600" spc="-20" dirty="0"/>
              <a:t> элементы </a:t>
            </a:r>
            <a:r>
              <a:rPr sz="3600" spc="-10" dirty="0"/>
              <a:t>для</a:t>
            </a:r>
            <a:r>
              <a:rPr sz="3600" spc="-20" dirty="0"/>
              <a:t> </a:t>
            </a:r>
            <a:r>
              <a:rPr sz="3600" spc="-15" dirty="0"/>
              <a:t>создания </a:t>
            </a:r>
            <a:r>
              <a:rPr sz="3600" spc="-35" dirty="0"/>
              <a:t>скетча</a:t>
            </a:r>
            <a:endParaRPr sz="3600" dirty="0"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30"/>
              </a:lnSpc>
            </a:pPr>
            <a:r>
              <a:rPr dirty="0"/>
              <a:t>/</a:t>
            </a:r>
            <a:r>
              <a:rPr spc="-50" dirty="0"/>
              <a:t> </a:t>
            </a:r>
            <a:r>
              <a:rPr dirty="0"/>
              <a:t>16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457200" y="1371600"/>
            <a:ext cx="9960447" cy="4860180"/>
            <a:chOff x="442227" y="1371601"/>
            <a:chExt cx="9960447" cy="48601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990" y="1818848"/>
              <a:ext cx="6834711" cy="44077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2227" y="1371601"/>
              <a:ext cx="7177773" cy="4860180"/>
            </a:xfrm>
            <a:custGeom>
              <a:avLst/>
              <a:gdLst/>
              <a:ahLst/>
              <a:cxnLst/>
              <a:rect l="l" t="t" r="r" b="b"/>
              <a:pathLst>
                <a:path w="6844665" h="4417695">
                  <a:moveTo>
                    <a:pt x="0" y="0"/>
                  </a:moveTo>
                  <a:lnTo>
                    <a:pt x="6844236" y="0"/>
                  </a:lnTo>
                  <a:lnTo>
                    <a:pt x="6844236" y="4417260"/>
                  </a:lnTo>
                  <a:lnTo>
                    <a:pt x="0" y="441726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6C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86829" y="2091981"/>
              <a:ext cx="2315845" cy="523240"/>
            </a:xfrm>
            <a:custGeom>
              <a:avLst/>
              <a:gdLst/>
              <a:ahLst/>
              <a:cxnLst/>
              <a:rect l="l" t="t" r="r" b="b"/>
              <a:pathLst>
                <a:path w="2315845" h="523239">
                  <a:moveTo>
                    <a:pt x="0" y="0"/>
                  </a:moveTo>
                  <a:lnTo>
                    <a:pt x="2315687" y="0"/>
                  </a:lnTo>
                  <a:lnTo>
                    <a:pt x="2315687" y="523219"/>
                  </a:lnTo>
                  <a:lnTo>
                    <a:pt x="0" y="52321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37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401777" y="2103156"/>
            <a:ext cx="16840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5" dirty="0">
                <a:solidFill>
                  <a:srgbClr val="1F3764"/>
                </a:solidFill>
                <a:latin typeface="Corbel"/>
                <a:cs typeface="Corbel"/>
              </a:rPr>
              <a:t>Заголовок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851729" y="2298937"/>
            <a:ext cx="5555615" cy="2071370"/>
            <a:chOff x="4851729" y="2298937"/>
            <a:chExt cx="5555615" cy="207137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1729" y="2320890"/>
              <a:ext cx="3287800" cy="105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056829" y="2353590"/>
              <a:ext cx="3030220" cy="0"/>
            </a:xfrm>
            <a:custGeom>
              <a:avLst/>
              <a:gdLst/>
              <a:ahLst/>
              <a:cxnLst/>
              <a:rect l="l" t="t" r="r" b="b"/>
              <a:pathLst>
                <a:path w="3030220">
                  <a:moveTo>
                    <a:pt x="3030000" y="0"/>
                  </a:moveTo>
                  <a:lnTo>
                    <a:pt x="0" y="0"/>
                  </a:lnTo>
                </a:path>
              </a:pathLst>
            </a:custGeom>
            <a:ln w="25399">
              <a:solidFill>
                <a:srgbClr val="002B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28861" y="2298937"/>
              <a:ext cx="140667" cy="10930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086829" y="3841887"/>
              <a:ext cx="2315845" cy="523240"/>
            </a:xfrm>
            <a:custGeom>
              <a:avLst/>
              <a:gdLst/>
              <a:ahLst/>
              <a:cxnLst/>
              <a:rect l="l" t="t" r="r" b="b"/>
              <a:pathLst>
                <a:path w="2315845" h="523239">
                  <a:moveTo>
                    <a:pt x="0" y="0"/>
                  </a:moveTo>
                  <a:lnTo>
                    <a:pt x="2315687" y="0"/>
                  </a:lnTo>
                  <a:lnTo>
                    <a:pt x="2315687" y="523219"/>
                  </a:lnTo>
                  <a:lnTo>
                    <a:pt x="0" y="52321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37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809933" y="3853064"/>
            <a:ext cx="8693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80" dirty="0">
                <a:solidFill>
                  <a:srgbClr val="1F3764"/>
                </a:solidFill>
                <a:latin typeface="Corbel"/>
                <a:cs typeface="Corbel"/>
              </a:rPr>
              <a:t>Т</a:t>
            </a:r>
            <a:r>
              <a:rPr sz="2800" b="1" spc="-5" dirty="0">
                <a:solidFill>
                  <a:srgbClr val="1F3764"/>
                </a:solidFill>
                <a:latin typeface="Corbel"/>
                <a:cs typeface="Corbel"/>
              </a:rPr>
              <a:t>е</a:t>
            </a:r>
            <a:r>
              <a:rPr sz="2800" b="1" spc="-65" dirty="0">
                <a:solidFill>
                  <a:srgbClr val="1F3764"/>
                </a:solidFill>
                <a:latin typeface="Corbel"/>
                <a:cs typeface="Corbel"/>
              </a:rPr>
              <a:t>к</a:t>
            </a:r>
            <a:r>
              <a:rPr sz="2800" b="1" spc="-5" dirty="0">
                <a:solidFill>
                  <a:srgbClr val="1F3764"/>
                </a:solidFill>
                <a:latin typeface="Corbel"/>
                <a:cs typeface="Corbel"/>
              </a:rPr>
              <a:t>ст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716230" y="4048844"/>
            <a:ext cx="1423670" cy="127635"/>
            <a:chOff x="6716230" y="4048844"/>
            <a:chExt cx="1423670" cy="127635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16230" y="4070798"/>
              <a:ext cx="1423300" cy="1054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21330" y="4103498"/>
              <a:ext cx="1165860" cy="0"/>
            </a:xfrm>
            <a:custGeom>
              <a:avLst/>
              <a:gdLst/>
              <a:ahLst/>
              <a:cxnLst/>
              <a:rect l="l" t="t" r="r" b="b"/>
              <a:pathLst>
                <a:path w="1165859">
                  <a:moveTo>
                    <a:pt x="1165499" y="0"/>
                  </a:moveTo>
                  <a:lnTo>
                    <a:pt x="0" y="0"/>
                  </a:lnTo>
                </a:path>
              </a:pathLst>
            </a:custGeom>
            <a:ln w="25399">
              <a:solidFill>
                <a:srgbClr val="002B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93361" y="4048844"/>
              <a:ext cx="140668" cy="1093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402143"/>
            <a:ext cx="80721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2F5496"/>
                </a:solidFill>
                <a:latin typeface="Corbel"/>
                <a:cs typeface="Corbel"/>
              </a:rPr>
              <a:t>Базовые</a:t>
            </a:r>
            <a:r>
              <a:rPr sz="3600" b="1" spc="-20" dirty="0">
                <a:solidFill>
                  <a:srgbClr val="2F5496"/>
                </a:solidFill>
                <a:latin typeface="Corbel"/>
                <a:cs typeface="Corbel"/>
              </a:rPr>
              <a:t> элементы </a:t>
            </a:r>
            <a:r>
              <a:rPr sz="3600" b="1" spc="-10" dirty="0">
                <a:solidFill>
                  <a:srgbClr val="2F5496"/>
                </a:solidFill>
                <a:latin typeface="Corbel"/>
                <a:cs typeface="Corbel"/>
              </a:rPr>
              <a:t>для</a:t>
            </a:r>
            <a:r>
              <a:rPr sz="3600" b="1" spc="-20" dirty="0">
                <a:solidFill>
                  <a:srgbClr val="2F5496"/>
                </a:solidFill>
                <a:latin typeface="Corbel"/>
                <a:cs typeface="Corbel"/>
              </a:rPr>
              <a:t> </a:t>
            </a:r>
            <a:r>
              <a:rPr sz="3600" b="1" spc="-15" dirty="0">
                <a:solidFill>
                  <a:srgbClr val="2F5496"/>
                </a:solidFill>
                <a:latin typeface="Corbel"/>
                <a:cs typeface="Corbel"/>
              </a:rPr>
              <a:t>создания </a:t>
            </a:r>
            <a:r>
              <a:rPr sz="3600" b="1" spc="-35" dirty="0">
                <a:solidFill>
                  <a:srgbClr val="2F5496"/>
                </a:solidFill>
                <a:latin typeface="Corbel"/>
                <a:cs typeface="Corbel"/>
              </a:rPr>
              <a:t>скетча</a:t>
            </a:r>
            <a:endParaRPr sz="3600" dirty="0">
              <a:latin typeface="Corbel"/>
              <a:cs typeface="Corbe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7200" y="1600200"/>
            <a:ext cx="10469245" cy="4941143"/>
            <a:chOff x="437465" y="1809323"/>
            <a:chExt cx="10469245" cy="44272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990" y="1818848"/>
              <a:ext cx="6834711" cy="44077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2227" y="1814085"/>
              <a:ext cx="6844665" cy="4417695"/>
            </a:xfrm>
            <a:custGeom>
              <a:avLst/>
              <a:gdLst/>
              <a:ahLst/>
              <a:cxnLst/>
              <a:rect l="l" t="t" r="r" b="b"/>
              <a:pathLst>
                <a:path w="6844665" h="4417695">
                  <a:moveTo>
                    <a:pt x="0" y="0"/>
                  </a:moveTo>
                  <a:lnTo>
                    <a:pt x="6844236" y="0"/>
                  </a:lnTo>
                  <a:lnTo>
                    <a:pt x="6844236" y="4417260"/>
                  </a:lnTo>
                  <a:lnTo>
                    <a:pt x="0" y="441726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6C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98705" y="3167390"/>
              <a:ext cx="2802890" cy="523240"/>
            </a:xfrm>
            <a:custGeom>
              <a:avLst/>
              <a:gdLst/>
              <a:ahLst/>
              <a:cxnLst/>
              <a:rect l="l" t="t" r="r" b="b"/>
              <a:pathLst>
                <a:path w="2802890" h="523239">
                  <a:moveTo>
                    <a:pt x="0" y="0"/>
                  </a:moveTo>
                  <a:lnTo>
                    <a:pt x="2802842" y="0"/>
                  </a:lnTo>
                  <a:lnTo>
                    <a:pt x="2802842" y="523219"/>
                  </a:lnTo>
                  <a:lnTo>
                    <a:pt x="0" y="52321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37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382668" y="3178566"/>
            <a:ext cx="22332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1F3764"/>
                </a:solidFill>
                <a:latin typeface="Corbel"/>
                <a:cs typeface="Corbel"/>
              </a:rPr>
              <a:t>Изображения</a:t>
            </a:r>
            <a:endParaRPr sz="2800">
              <a:latin typeface="Corbel"/>
              <a:cs typeface="Corbe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431105" y="1976700"/>
            <a:ext cx="1720850" cy="3544570"/>
            <a:chOff x="6431105" y="1976700"/>
            <a:chExt cx="1720850" cy="354457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18005" y="3396300"/>
              <a:ext cx="1233400" cy="2124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045035" y="3429000"/>
              <a:ext cx="1054100" cy="1885950"/>
            </a:xfrm>
            <a:custGeom>
              <a:avLst/>
              <a:gdLst/>
              <a:ahLst/>
              <a:cxnLst/>
              <a:rect l="l" t="t" r="r" b="b"/>
              <a:pathLst>
                <a:path w="1054100" h="1885950">
                  <a:moveTo>
                    <a:pt x="1053669" y="0"/>
                  </a:moveTo>
                  <a:lnTo>
                    <a:pt x="0" y="1885955"/>
                  </a:lnTo>
                </a:path>
              </a:pathLst>
            </a:custGeom>
            <a:ln w="25399">
              <a:solidFill>
                <a:srgbClr val="002B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76115" y="5281793"/>
              <a:ext cx="118245" cy="1464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31105" y="1976700"/>
              <a:ext cx="1720300" cy="15250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598266" y="2110019"/>
              <a:ext cx="1500505" cy="1319530"/>
            </a:xfrm>
            <a:custGeom>
              <a:avLst/>
              <a:gdLst/>
              <a:ahLst/>
              <a:cxnLst/>
              <a:rect l="l" t="t" r="r" b="b"/>
              <a:pathLst>
                <a:path w="1500504" h="1319529">
                  <a:moveTo>
                    <a:pt x="1500438" y="1318980"/>
                  </a:moveTo>
                  <a:lnTo>
                    <a:pt x="0" y="0"/>
                  </a:lnTo>
                </a:path>
              </a:pathLst>
            </a:custGeom>
            <a:ln w="25399">
              <a:solidFill>
                <a:srgbClr val="002B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98993" y="2021216"/>
              <a:ext cx="139672" cy="133013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30"/>
              </a:lnSpc>
            </a:pPr>
            <a:r>
              <a:rPr dirty="0"/>
              <a:t>/</a:t>
            </a:r>
            <a:r>
              <a:rPr spc="-50" dirty="0"/>
              <a:t> </a:t>
            </a:r>
            <a:r>
              <a:rPr dirty="0"/>
              <a:t>17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7088" y="323724"/>
            <a:ext cx="10254336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Базовые</a:t>
            </a:r>
            <a:r>
              <a:rPr sz="3600" spc="-20" dirty="0"/>
              <a:t> элементы </a:t>
            </a:r>
            <a:r>
              <a:rPr sz="3600" spc="-10" dirty="0"/>
              <a:t>для</a:t>
            </a:r>
            <a:r>
              <a:rPr sz="3600" spc="-20" dirty="0"/>
              <a:t> </a:t>
            </a:r>
            <a:r>
              <a:rPr sz="3600" spc="-15" dirty="0"/>
              <a:t>создания </a:t>
            </a:r>
            <a:r>
              <a:rPr sz="3600" spc="-35" dirty="0"/>
              <a:t>скетча</a:t>
            </a:r>
            <a:endParaRPr sz="3600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30"/>
              </a:lnSpc>
            </a:pPr>
            <a:r>
              <a:rPr dirty="0"/>
              <a:t>/</a:t>
            </a:r>
            <a:r>
              <a:rPr spc="-50" dirty="0"/>
              <a:t> </a:t>
            </a:r>
            <a:r>
              <a:rPr dirty="0"/>
              <a:t>18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428123" y="1465344"/>
            <a:ext cx="11330940" cy="4941143"/>
            <a:chOff x="437465" y="1809323"/>
            <a:chExt cx="11330940" cy="44272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990" y="1818848"/>
              <a:ext cx="6834711" cy="44077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2227" y="1814085"/>
              <a:ext cx="6844665" cy="4417695"/>
            </a:xfrm>
            <a:custGeom>
              <a:avLst/>
              <a:gdLst/>
              <a:ahLst/>
              <a:cxnLst/>
              <a:rect l="l" t="t" r="r" b="b"/>
              <a:pathLst>
                <a:path w="6844665" h="4417695">
                  <a:moveTo>
                    <a:pt x="0" y="0"/>
                  </a:moveTo>
                  <a:lnTo>
                    <a:pt x="6844236" y="0"/>
                  </a:lnTo>
                  <a:lnTo>
                    <a:pt x="6844236" y="4417260"/>
                  </a:lnTo>
                  <a:lnTo>
                    <a:pt x="0" y="441726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6C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169956" y="3221446"/>
              <a:ext cx="3594100" cy="954405"/>
            </a:xfrm>
            <a:custGeom>
              <a:avLst/>
              <a:gdLst/>
              <a:ahLst/>
              <a:cxnLst/>
              <a:rect l="l" t="t" r="r" b="b"/>
              <a:pathLst>
                <a:path w="3594100" h="954404">
                  <a:moveTo>
                    <a:pt x="0" y="0"/>
                  </a:moveTo>
                  <a:lnTo>
                    <a:pt x="3593674" y="0"/>
                  </a:lnTo>
                  <a:lnTo>
                    <a:pt x="3593674" y="954106"/>
                  </a:lnTo>
                  <a:lnTo>
                    <a:pt x="0" y="95410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37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4256" y="3450399"/>
              <a:ext cx="2658400" cy="3208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768816" y="3495912"/>
              <a:ext cx="2401570" cy="203200"/>
            </a:xfrm>
            <a:custGeom>
              <a:avLst/>
              <a:gdLst/>
              <a:ahLst/>
              <a:cxnLst/>
              <a:rect l="l" t="t" r="r" b="b"/>
              <a:pathLst>
                <a:path w="2401570" h="203200">
                  <a:moveTo>
                    <a:pt x="2401139" y="202587"/>
                  </a:moveTo>
                  <a:lnTo>
                    <a:pt x="0" y="0"/>
                  </a:lnTo>
                </a:path>
              </a:pathLst>
            </a:custGeom>
            <a:ln w="25399">
              <a:solidFill>
                <a:srgbClr val="002B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41257" y="3441406"/>
              <a:ext cx="143786" cy="10901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873073" y="4688255"/>
              <a:ext cx="2315845" cy="523240"/>
            </a:xfrm>
            <a:custGeom>
              <a:avLst/>
              <a:gdLst/>
              <a:ahLst/>
              <a:cxnLst/>
              <a:rect l="l" t="t" r="r" b="b"/>
              <a:pathLst>
                <a:path w="2315845" h="523239">
                  <a:moveTo>
                    <a:pt x="0" y="0"/>
                  </a:moveTo>
                  <a:lnTo>
                    <a:pt x="2315688" y="0"/>
                  </a:lnTo>
                  <a:lnTo>
                    <a:pt x="2315688" y="523219"/>
                  </a:lnTo>
                  <a:lnTo>
                    <a:pt x="0" y="52321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37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998790" y="3232622"/>
            <a:ext cx="2939415" cy="1918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7110" marR="5080" indent="3175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1F3764"/>
                </a:solidFill>
                <a:latin typeface="Corbel"/>
                <a:cs typeface="Corbel"/>
              </a:rPr>
              <a:t>Нумера</a:t>
            </a:r>
            <a:r>
              <a:rPr sz="2800" b="1" spc="-40" dirty="0">
                <a:solidFill>
                  <a:srgbClr val="1F3764"/>
                </a:solidFill>
                <a:latin typeface="Corbel"/>
                <a:cs typeface="Corbel"/>
              </a:rPr>
              <a:t>ц</a:t>
            </a:r>
            <a:r>
              <a:rPr sz="2800" b="1" spc="-5" dirty="0">
                <a:solidFill>
                  <a:srgbClr val="1F3764"/>
                </a:solidFill>
                <a:latin typeface="Corbel"/>
                <a:cs typeface="Corbel"/>
              </a:rPr>
              <a:t>ия,  маркировка</a:t>
            </a:r>
            <a:endParaRPr sz="2800" dirty="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950" dirty="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</a:pPr>
            <a:r>
              <a:rPr sz="2800" b="1" spc="-20" dirty="0">
                <a:solidFill>
                  <a:srgbClr val="1F3764"/>
                </a:solidFill>
                <a:latin typeface="Corbel"/>
                <a:cs typeface="Corbel"/>
              </a:rPr>
              <a:t>Разделители</a:t>
            </a:r>
            <a:endParaRPr sz="2800" dirty="0">
              <a:latin typeface="Corbel"/>
              <a:cs typeface="Corbe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872956" y="3665799"/>
            <a:ext cx="2350135" cy="1356995"/>
            <a:chOff x="5872956" y="3665799"/>
            <a:chExt cx="2350135" cy="135699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43174" y="4917165"/>
              <a:ext cx="1882600" cy="1054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248274" y="4949865"/>
              <a:ext cx="1624965" cy="0"/>
            </a:xfrm>
            <a:custGeom>
              <a:avLst/>
              <a:gdLst/>
              <a:ahLst/>
              <a:cxnLst/>
              <a:rect l="l" t="t" r="r" b="b"/>
              <a:pathLst>
                <a:path w="1624965">
                  <a:moveTo>
                    <a:pt x="1624799" y="0"/>
                  </a:moveTo>
                  <a:lnTo>
                    <a:pt x="0" y="0"/>
                  </a:lnTo>
                </a:path>
              </a:pathLst>
            </a:custGeom>
            <a:ln w="25399">
              <a:solidFill>
                <a:srgbClr val="002B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20306" y="4895211"/>
              <a:ext cx="140667" cy="1093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72956" y="3665799"/>
              <a:ext cx="2349700" cy="7294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072486" y="3698499"/>
              <a:ext cx="2098040" cy="583565"/>
            </a:xfrm>
            <a:custGeom>
              <a:avLst/>
              <a:gdLst/>
              <a:ahLst/>
              <a:cxnLst/>
              <a:rect l="l" t="t" r="r" b="b"/>
              <a:pathLst>
                <a:path w="2098040" h="583564">
                  <a:moveTo>
                    <a:pt x="2097469" y="0"/>
                  </a:moveTo>
                  <a:lnTo>
                    <a:pt x="0" y="583175"/>
                  </a:lnTo>
                </a:path>
              </a:pathLst>
            </a:custGeom>
            <a:ln w="25399">
              <a:solidFill>
                <a:srgbClr val="002B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48731" y="4228554"/>
              <a:ext cx="147693" cy="1062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ПРОЕКТЫ учащихся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399" y="0"/>
            <a:ext cx="5286412" cy="6572272"/>
          </a:xfrm>
          <a:prstGeom prst="rect">
            <a:avLst/>
          </a:prstGeom>
          <a:noFill/>
        </p:spPr>
      </p:pic>
      <p:pic>
        <p:nvPicPr>
          <p:cNvPr id="3075" name="Picture 3" descr="D:\ПРОЕКТЫ учащихся\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6066" y="0"/>
            <a:ext cx="509586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ПРОЕКТЫ учащихся\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5453058" cy="6357982"/>
          </a:xfrm>
          <a:prstGeom prst="rect">
            <a:avLst/>
          </a:prstGeom>
          <a:noFill/>
        </p:spPr>
      </p:pic>
      <p:pic>
        <p:nvPicPr>
          <p:cNvPr id="4099" name="Picture 3" descr="D:\ПРОЕКТЫ учащихся\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752" y="0"/>
            <a:ext cx="5357850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IMG_20240111_0915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39" t="5996" r="-1" b="6797"/>
          <a:stretch/>
        </p:blipFill>
        <p:spPr bwMode="auto">
          <a:xfrm rot="10800000">
            <a:off x="6858000" y="3200400"/>
            <a:ext cx="5170167" cy="350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IMG_20240111_0915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09" t="3787" b="5344"/>
          <a:stretch/>
        </p:blipFill>
        <p:spPr bwMode="auto">
          <a:xfrm rot="10800000">
            <a:off x="76200" y="152399"/>
            <a:ext cx="6553200" cy="47250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390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228600"/>
            <a:ext cx="8915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spc="-10" dirty="0">
                <a:solidFill>
                  <a:schemeClr val="accent1"/>
                </a:solidFill>
              </a:rPr>
              <a:t>Приёмы визуализации информации </a:t>
            </a:r>
            <a:r>
              <a:rPr lang="ru-RU" sz="3600" spc="-5" dirty="0">
                <a:solidFill>
                  <a:schemeClr val="accent1"/>
                </a:solidFill>
              </a:rPr>
              <a:t>на </a:t>
            </a:r>
            <a:r>
              <a:rPr lang="ru-RU" sz="3600" spc="-810" dirty="0">
                <a:solidFill>
                  <a:schemeClr val="accent1"/>
                </a:solidFill>
              </a:rPr>
              <a:t> </a:t>
            </a:r>
            <a:r>
              <a:rPr lang="ru-RU" sz="3600" spc="-10" dirty="0">
                <a:solidFill>
                  <a:schemeClr val="accent1"/>
                </a:solidFill>
              </a:rPr>
              <a:t>уроках</a:t>
            </a:r>
            <a:r>
              <a:rPr lang="ru-RU" sz="3600" spc="-15" dirty="0">
                <a:solidFill>
                  <a:schemeClr val="accent1"/>
                </a:solidFill>
              </a:rPr>
              <a:t> биологии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1600200"/>
            <a:ext cx="30822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spc="-5" dirty="0" err="1" smtClean="0">
                <a:solidFill>
                  <a:srgbClr val="2F5496"/>
                </a:solidFill>
                <a:latin typeface="Corbel"/>
                <a:cs typeface="Corbel"/>
              </a:rPr>
              <a:t>Инфографика</a:t>
            </a:r>
            <a:endParaRPr lang="ru-RU" sz="3600" dirty="0">
              <a:latin typeface="Corbel"/>
              <a:cs typeface="Corbel"/>
            </a:endParaRPr>
          </a:p>
        </p:txBody>
      </p:sp>
      <p:sp>
        <p:nvSpPr>
          <p:cNvPr id="4" name="object 5"/>
          <p:cNvSpPr/>
          <p:nvPr/>
        </p:nvSpPr>
        <p:spPr>
          <a:xfrm flipV="1">
            <a:off x="990600" y="2246531"/>
            <a:ext cx="1980564" cy="45719"/>
          </a:xfrm>
          <a:custGeom>
            <a:avLst/>
            <a:gdLst/>
            <a:ahLst/>
            <a:cxnLst/>
            <a:rect l="l" t="t" r="r" b="b"/>
            <a:pathLst>
              <a:path w="1980565">
                <a:moveTo>
                  <a:pt x="0" y="0"/>
                </a:moveTo>
                <a:lnTo>
                  <a:pt x="1980264" y="0"/>
                </a:lnTo>
              </a:path>
            </a:pathLst>
          </a:custGeom>
          <a:ln w="57149">
            <a:solidFill>
              <a:srgbClr val="009D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1008529" y="2892862"/>
            <a:ext cx="54902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-это</a:t>
            </a:r>
            <a:r>
              <a:rPr lang="ru-RU" sz="2400" dirty="0"/>
              <a:t> визуальное представление данных, передача информации через связанные между собой изображения, схемы, диаграммы, графики, карты и текст. Главная задача </a:t>
            </a:r>
            <a:r>
              <a:rPr lang="ru-RU" sz="2400" b="1" dirty="0" err="1"/>
              <a:t>инфографики</a:t>
            </a:r>
            <a:r>
              <a:rPr lang="ru-RU" sz="2400" dirty="0"/>
              <a:t> — быстро и наглядно показать большой объём данных. </a:t>
            </a:r>
          </a:p>
        </p:txBody>
      </p:sp>
      <p:pic>
        <p:nvPicPr>
          <p:cNvPr id="8" name="Picture 8" descr="C:\Users\User\Desktop\IMG_4128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75" y="2362200"/>
            <a:ext cx="5562809" cy="39591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97961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1676306756_gas-kvas-com-p-risunok-ya-vibirayu-zozh-raskraska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47"/>
            <a:ext cx="4994389" cy="3745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1673556902_gas-kvas-com-p-risunki-zozh-detskie-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171" y="0"/>
            <a:ext cx="5295900" cy="37592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1676906637_gas-kvas-com-p-risunok-na-temu-zdorovii-obraz-zhizni-shko-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373244"/>
            <a:ext cx="5257800" cy="3673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76597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60" y="144382"/>
            <a:ext cx="8763000" cy="3741819"/>
          </a:xfrm>
        </p:spPr>
        <p:txBody>
          <a:bodyPr/>
          <a:lstStyle/>
          <a:p>
            <a:r>
              <a:rPr lang="ru-RU" sz="2400" dirty="0" smtClean="0">
                <a:latin typeface="+mj-lt"/>
              </a:rPr>
              <a:t>Как сделать процесс обучения эффективным?</a:t>
            </a:r>
          </a:p>
          <a:p>
            <a:r>
              <a:rPr lang="ru-RU" sz="2400" dirty="0" smtClean="0">
                <a:latin typeface="+mj-lt"/>
              </a:rPr>
              <a:t>Как организовать работу на учебных занятиях, чтобы учащийся добывал знания самостоятельно, а не получал их в готовом виде?</a:t>
            </a:r>
          </a:p>
          <a:p>
            <a:r>
              <a:rPr lang="ru-RU" sz="2400" dirty="0" smtClean="0">
                <a:latin typeface="+mj-lt"/>
              </a:rPr>
              <a:t>Как способствовать развитию его познавательной мотивации?</a:t>
            </a:r>
          </a:p>
          <a:p>
            <a:r>
              <a:rPr lang="ru-RU" sz="2400" dirty="0" smtClean="0">
                <a:latin typeface="+mj-lt"/>
              </a:rPr>
              <a:t>Как помочь восприятию и пониманию содержания учебного материала?</a:t>
            </a:r>
          </a:p>
          <a:p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0342"/>
            <a:ext cx="3899778" cy="3007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581400"/>
            <a:ext cx="4164106" cy="3276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060" y="0"/>
            <a:ext cx="3363940" cy="304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01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2292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5929"/>
            <a:ext cx="4357879" cy="2613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habrastorage.org/getpro/habr/upload_files/f61/672/e63/f61672e63ec7f9201e733554a133748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3459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nationalprojects.ru/upload/iblock/c93/zaxeedw4tcnencrbgr7quqpb7m3e16d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872" y="3258671"/>
            <a:ext cx="9445056" cy="358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5960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amic.ru/images/news/news/372635_size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71787"/>
            <a:ext cx="7086600" cy="3986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dn.fishki.net/upload/post/201402/06/1242614/1_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" y="0"/>
            <a:ext cx="6702425" cy="3949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23889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yoga-in-greece.ru/wp-content/uploads/b/7/b/b7b5299a5b353a4a51b6d5470102078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"/>
            <a:ext cx="9829800" cy="6800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0962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yoga-in-greece.ru/wp-content/uploads/4/c/c/4ccfd4c60fdd1064b29b30817a393de4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8799"/>
            <a:ext cx="9144000" cy="6727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73446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ndersun-hotels.ru/wp-content/uploads/2023/05/image001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708" y="702189"/>
            <a:ext cx="6501434" cy="4334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osinniki.org/uploads/posts/2017-04/1492574768_lera-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435" y="4191001"/>
            <a:ext cx="3238565" cy="26455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User\Downloads\IMG_20221114_1325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2" y="0"/>
            <a:ext cx="3769658" cy="33527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User\Downloads\IMG_20221114_1324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" y="4403911"/>
            <a:ext cx="3254188" cy="24406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User\Downloads\IMG-20221027-WA00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648200"/>
            <a:ext cx="4191000" cy="2188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C:\Users\User\Downloads\IMG-20221027-WA002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3" y="13448"/>
            <a:ext cx="3482788" cy="28558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23492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29317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Визуализация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685800" y="1219200"/>
            <a:ext cx="1980564" cy="0"/>
          </a:xfrm>
          <a:custGeom>
            <a:avLst/>
            <a:gdLst/>
            <a:ahLst/>
            <a:cxnLst/>
            <a:rect l="l" t="t" r="r" b="b"/>
            <a:pathLst>
              <a:path w="1980564">
                <a:moveTo>
                  <a:pt x="0" y="0"/>
                </a:moveTo>
                <a:lnTo>
                  <a:pt x="1980265" y="0"/>
                </a:lnTo>
              </a:path>
            </a:pathLst>
          </a:custGeom>
          <a:ln w="57149">
            <a:solidFill>
              <a:srgbClr val="009D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31968" y="2590800"/>
            <a:ext cx="4006631" cy="4235824"/>
            <a:chOff x="1426424" y="2923506"/>
            <a:chExt cx="3910965" cy="26416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5949" y="2933031"/>
              <a:ext cx="3891688" cy="26223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31187" y="2928268"/>
              <a:ext cx="3901440" cy="2632075"/>
            </a:xfrm>
            <a:custGeom>
              <a:avLst/>
              <a:gdLst/>
              <a:ahLst/>
              <a:cxnLst/>
              <a:rect l="l" t="t" r="r" b="b"/>
              <a:pathLst>
                <a:path w="3901440" h="2632075">
                  <a:moveTo>
                    <a:pt x="0" y="0"/>
                  </a:moveTo>
                  <a:lnTo>
                    <a:pt x="3901213" y="0"/>
                  </a:lnTo>
                  <a:lnTo>
                    <a:pt x="3901213" y="2631853"/>
                  </a:lnTo>
                  <a:lnTo>
                    <a:pt x="0" y="263185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37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114800" y="1371600"/>
            <a:ext cx="4702804" cy="4800599"/>
            <a:chOff x="6853288" y="2923506"/>
            <a:chExt cx="3912870" cy="265747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2813" y="2933031"/>
              <a:ext cx="3893235" cy="263837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58051" y="2928268"/>
              <a:ext cx="3903345" cy="2647950"/>
            </a:xfrm>
            <a:custGeom>
              <a:avLst/>
              <a:gdLst/>
              <a:ahLst/>
              <a:cxnLst/>
              <a:rect l="l" t="t" r="r" b="b"/>
              <a:pathLst>
                <a:path w="3903345" h="2647950">
                  <a:moveTo>
                    <a:pt x="0" y="0"/>
                  </a:moveTo>
                  <a:lnTo>
                    <a:pt x="3902760" y="0"/>
                  </a:lnTo>
                  <a:lnTo>
                    <a:pt x="3902760" y="2647902"/>
                  </a:lnTo>
                  <a:lnTo>
                    <a:pt x="0" y="2647902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37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060955" y="6475045"/>
            <a:ext cx="2546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30"/>
              </a:lnSpc>
            </a:pPr>
            <a:r>
              <a:rPr sz="1200" b="1" dirty="0">
                <a:solidFill>
                  <a:srgbClr val="009DDC"/>
                </a:solidFill>
                <a:latin typeface="Corbel"/>
                <a:cs typeface="Corbel"/>
              </a:rPr>
              <a:t>/</a:t>
            </a:r>
            <a:r>
              <a:rPr sz="1200" b="1" spc="-5" dirty="0">
                <a:solidFill>
                  <a:srgbClr val="009DDC"/>
                </a:solidFill>
                <a:latin typeface="Corbel"/>
                <a:cs typeface="Corbel"/>
              </a:rPr>
              <a:t> 05</a:t>
            </a:r>
            <a:endParaRPr sz="1200">
              <a:latin typeface="Corbel"/>
              <a:cs typeface="Corbel"/>
            </a:endParaRPr>
          </a:p>
        </p:txBody>
      </p:sp>
      <p:pic>
        <p:nvPicPr>
          <p:cNvPr id="8194" name="Picture 2" descr="https://static.rosuchebnik.ru/upload/iblock/6be/6be83a891a49703b25874f3c3a0241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979" y="26894"/>
            <a:ext cx="3370021" cy="48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575</TotalTime>
  <Words>230</Words>
  <Application>Microsoft Office PowerPoint</Application>
  <PresentationFormat>Произвольный</PresentationFormat>
  <Paragraphs>64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Аспект</vt:lpstr>
      <vt:lpstr>Приёмы визуализации  информации учащимися на уроках биологии, как элемент проектной деятельности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Визуализация</vt:lpstr>
      <vt:lpstr>Визуализация</vt:lpstr>
      <vt:lpstr>Результаты освоения образовательной  программы</vt:lpstr>
      <vt:lpstr>Традиционные способы визуализации</vt:lpstr>
      <vt:lpstr>Современные средства визуализации</vt:lpstr>
      <vt:lpstr>Слайд 14</vt:lpstr>
      <vt:lpstr>Интеллект-карта</vt:lpstr>
      <vt:lpstr>Этапы создания интеллект-карты</vt:lpstr>
      <vt:lpstr>Слайд 17</vt:lpstr>
      <vt:lpstr>Слайд 18</vt:lpstr>
      <vt:lpstr>Слайд 19</vt:lpstr>
      <vt:lpstr>Приёмы визуализации информации на  уроках биологии</vt:lpstr>
      <vt:lpstr>Базовые элементы для создания скетча</vt:lpstr>
      <vt:lpstr>Слайд 22</vt:lpstr>
      <vt:lpstr>Базовые элементы для создания скетча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Приёмы визуализации  информации на уроках биологии</dc:title>
  <dc:creator>СОШ №7</dc:creator>
  <cp:lastModifiedBy>User</cp:lastModifiedBy>
  <cp:revision>55</cp:revision>
  <dcterms:created xsi:type="dcterms:W3CDTF">2023-12-07T06:15:03Z</dcterms:created>
  <dcterms:modified xsi:type="dcterms:W3CDTF">2024-01-11T09:07:40Z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